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e84c2180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e84c2180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50d04d801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50d04d801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50d04d80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0d04d80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3991d9f0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3991d9f0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53991d9f0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53991d9f0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e84c2180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e84c2180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e84c2180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e84c2180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dailyblockchain.github.io/" TargetMode="External"/><Relationship Id="rId4" Type="http://schemas.openxmlformats.org/officeDocument/2006/relationships/hyperlink" Target="https://blocks.wizb.it/#" TargetMode="External"/><Relationship Id="rId9" Type="http://schemas.openxmlformats.org/officeDocument/2006/relationships/image" Target="../media/image14.png"/><Relationship Id="rId5" Type="http://schemas.openxmlformats.org/officeDocument/2006/relationships/hyperlink" Target="https://privacypros.io/tools/bitbonkers/" TargetMode="Externa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mempool.space/" TargetMode="External"/><Relationship Id="rId4" Type="http://schemas.openxmlformats.org/officeDocument/2006/relationships/hyperlink" Target="https://blockstream.info/" TargetMode="External"/><Relationship Id="rId5" Type="http://schemas.openxmlformats.org/officeDocument/2006/relationships/hyperlink" Target="https://blockchair.com/" TargetMode="External"/><Relationship Id="rId6" Type="http://schemas.openxmlformats.org/officeDocument/2006/relationships/hyperlink" Target="https://www.blockchain.com/" TargetMode="External"/><Relationship Id="rId7" Type="http://schemas.openxmlformats.org/officeDocument/2006/relationships/hyperlink" Target="https://btcscan.org/" TargetMode="External"/><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github.com/janoside/btc-rpc-explorer" TargetMode="External"/><Relationship Id="rId4" Type="http://schemas.openxmlformats.org/officeDocument/2006/relationships/hyperlink" Target="https://github.com/mempool/mempool" TargetMode="External"/><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Bitcoin Tech:</a:t>
            </a:r>
            <a:br>
              <a:rPr lang="en"/>
            </a:br>
            <a:r>
              <a:rPr lang="en" sz="4300"/>
              <a:t>Timechain Explorers</a:t>
            </a:r>
            <a:endParaRPr sz="43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Host - Simplest Bitcoin Book w/ Portland.HODL</a:t>
            </a:r>
            <a:endParaRPr/>
          </a:p>
        </p:txBody>
      </p:sp>
      <p:pic>
        <p:nvPicPr>
          <p:cNvPr id="74" name="Google Shape;74;p13"/>
          <p:cNvPicPr preferRelativeResize="0"/>
          <p:nvPr/>
        </p:nvPicPr>
        <p:blipFill>
          <a:blip r:embed="rId3">
            <a:alphaModFix/>
          </a:blip>
          <a:stretch>
            <a:fillRect/>
          </a:stretch>
        </p:blipFill>
        <p:spPr>
          <a:xfrm>
            <a:off x="193775" y="630225"/>
            <a:ext cx="1626750" cy="1626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2431425" y="5537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fun visualizers</a:t>
            </a:r>
            <a:endParaRPr/>
          </a:p>
        </p:txBody>
      </p:sp>
      <p:sp>
        <p:nvSpPr>
          <p:cNvPr id="144" name="Google Shape;144;p22"/>
          <p:cNvSpPr txBox="1"/>
          <p:nvPr>
            <p:ph idx="1" type="body"/>
          </p:nvPr>
        </p:nvSpPr>
        <p:spPr>
          <a:xfrm>
            <a:off x="2486025" y="1602675"/>
            <a:ext cx="6212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Here are some super fun visualizers for exploring the Bitcoin network:</a:t>
            </a:r>
            <a:endParaRPr/>
          </a:p>
          <a:p>
            <a:pPr indent="-317500" lvl="0" marL="457200" rtl="0" algn="l">
              <a:spcBef>
                <a:spcPts val="0"/>
              </a:spcBef>
              <a:spcAft>
                <a:spcPts val="0"/>
              </a:spcAft>
              <a:buSzPts val="1400"/>
              <a:buChar char="●"/>
            </a:pPr>
            <a:r>
              <a:rPr lang="en" u="sng">
                <a:solidFill>
                  <a:schemeClr val="hlink"/>
                </a:solidFill>
                <a:hlinkClick r:id="rId3"/>
              </a:rPr>
              <a:t>https://dailyblockchain.github.io/</a:t>
            </a:r>
            <a:endParaRPr/>
          </a:p>
          <a:p>
            <a:pPr indent="-317500" lvl="0" marL="457200" rtl="0" algn="l">
              <a:spcBef>
                <a:spcPts val="0"/>
              </a:spcBef>
              <a:spcAft>
                <a:spcPts val="0"/>
              </a:spcAft>
              <a:buSzPts val="1400"/>
              <a:buChar char="●"/>
            </a:pPr>
            <a:r>
              <a:rPr lang="en" u="sng">
                <a:solidFill>
                  <a:schemeClr val="hlink"/>
                </a:solidFill>
                <a:hlinkClick r:id="rId4"/>
              </a:rPr>
              <a:t>https://blocks.wizb.it/#</a:t>
            </a:r>
            <a:endParaRPr/>
          </a:p>
          <a:p>
            <a:pPr indent="-317500" lvl="0" marL="457200" rtl="0" algn="l">
              <a:spcBef>
                <a:spcPts val="0"/>
              </a:spcBef>
              <a:spcAft>
                <a:spcPts val="0"/>
              </a:spcAft>
              <a:buSzPts val="1400"/>
              <a:buChar char="●"/>
            </a:pPr>
            <a:r>
              <a:rPr lang="en" u="sng">
                <a:solidFill>
                  <a:schemeClr val="hlink"/>
                </a:solidFill>
                <a:hlinkClick r:id="rId5"/>
              </a:rPr>
              <a:t>https://privacypros.io/tools/bitbonkers/</a:t>
            </a:r>
            <a:endParaRPr/>
          </a:p>
          <a:p>
            <a:pPr indent="-317500" lvl="0" marL="457200" rtl="0" algn="l">
              <a:spcBef>
                <a:spcPts val="0"/>
              </a:spcBef>
              <a:spcAft>
                <a:spcPts val="0"/>
              </a:spcAft>
              <a:buSzPts val="1400"/>
              <a:buChar char="●"/>
            </a:pPr>
            <a:r>
              <a:rPr lang="en"/>
              <a:t>https://bitnodes.io/nodes/network-map/</a:t>
            </a:r>
            <a:endParaRPr/>
          </a:p>
          <a:p>
            <a:pPr indent="0" lvl="0" marL="457200" rtl="0" algn="l">
              <a:spcBef>
                <a:spcPts val="1600"/>
              </a:spcBef>
              <a:spcAft>
                <a:spcPts val="1600"/>
              </a:spcAft>
              <a:buNone/>
            </a:pPr>
            <a:r>
              <a:t/>
            </a:r>
            <a:endParaRPr/>
          </a:p>
        </p:txBody>
      </p:sp>
      <p:pic>
        <p:nvPicPr>
          <p:cNvPr id="145" name="Google Shape;145;p22"/>
          <p:cNvPicPr preferRelativeResize="0"/>
          <p:nvPr/>
        </p:nvPicPr>
        <p:blipFill>
          <a:blip r:embed="rId6">
            <a:alphaModFix/>
          </a:blip>
          <a:stretch>
            <a:fillRect/>
          </a:stretch>
        </p:blipFill>
        <p:spPr>
          <a:xfrm>
            <a:off x="172150" y="1143000"/>
            <a:ext cx="2313876" cy="1307205"/>
          </a:xfrm>
          <a:prstGeom prst="rect">
            <a:avLst/>
          </a:prstGeom>
          <a:noFill/>
          <a:ln>
            <a:noFill/>
          </a:ln>
        </p:spPr>
      </p:pic>
      <p:pic>
        <p:nvPicPr>
          <p:cNvPr id="146" name="Google Shape;146;p22"/>
          <p:cNvPicPr preferRelativeResize="0"/>
          <p:nvPr/>
        </p:nvPicPr>
        <p:blipFill>
          <a:blip r:embed="rId7">
            <a:alphaModFix/>
          </a:blip>
          <a:stretch>
            <a:fillRect/>
          </a:stretch>
        </p:blipFill>
        <p:spPr>
          <a:xfrm>
            <a:off x="152400" y="2606125"/>
            <a:ext cx="2313876" cy="1255230"/>
          </a:xfrm>
          <a:prstGeom prst="rect">
            <a:avLst/>
          </a:prstGeom>
          <a:noFill/>
          <a:ln>
            <a:noFill/>
          </a:ln>
        </p:spPr>
      </p:pic>
      <p:pic>
        <p:nvPicPr>
          <p:cNvPr id="147" name="Google Shape;147;p22"/>
          <p:cNvPicPr preferRelativeResize="0"/>
          <p:nvPr/>
        </p:nvPicPr>
        <p:blipFill>
          <a:blip r:embed="rId8">
            <a:alphaModFix/>
          </a:blip>
          <a:stretch>
            <a:fillRect/>
          </a:stretch>
        </p:blipFill>
        <p:spPr>
          <a:xfrm>
            <a:off x="3052925" y="3122650"/>
            <a:ext cx="1939900" cy="1547176"/>
          </a:xfrm>
          <a:prstGeom prst="rect">
            <a:avLst/>
          </a:prstGeom>
          <a:noFill/>
          <a:ln>
            <a:noFill/>
          </a:ln>
        </p:spPr>
      </p:pic>
      <p:pic>
        <p:nvPicPr>
          <p:cNvPr id="148" name="Google Shape;148;p22"/>
          <p:cNvPicPr preferRelativeResize="0"/>
          <p:nvPr/>
        </p:nvPicPr>
        <p:blipFill>
          <a:blip r:embed="rId9">
            <a:alphaModFix/>
          </a:blip>
          <a:stretch>
            <a:fillRect/>
          </a:stretch>
        </p:blipFill>
        <p:spPr>
          <a:xfrm>
            <a:off x="5387175" y="3198850"/>
            <a:ext cx="2015170" cy="1416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 For Listening.</a:t>
            </a:r>
            <a:endParaRPr/>
          </a:p>
        </p:txBody>
      </p:sp>
      <p:sp>
        <p:nvSpPr>
          <p:cNvPr id="154" name="Google Shape;154;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Questions or Comments? Please ask to come on stage.</a:t>
            </a:r>
            <a:endParaRPr/>
          </a:p>
          <a:p>
            <a:pPr indent="-342900" lvl="0" marL="457200" rtl="0" algn="l">
              <a:spcBef>
                <a:spcPts val="1600"/>
              </a:spcBef>
              <a:spcAft>
                <a:spcPts val="1600"/>
              </a:spcAft>
              <a:buSzPts val="1800"/>
              <a:buAutoNum type="arabicPeriod"/>
            </a:pPr>
            <a:r>
              <a:rPr lang="en"/>
              <a:t>Anything incorrect please </a:t>
            </a:r>
            <a:r>
              <a:rPr lang="en"/>
              <a:t>comment on the slide in question.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65513" y="1040000"/>
            <a:ext cx="4045200" cy="13182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SzPts val="3600"/>
              <a:buChar char="-"/>
            </a:pPr>
            <a:r>
              <a:rPr lang="en"/>
              <a:t>Overview -</a:t>
            </a:r>
            <a:endParaRPr/>
          </a:p>
        </p:txBody>
      </p:sp>
      <p:sp>
        <p:nvSpPr>
          <p:cNvPr id="80" name="Google Shape;80;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Topics</a:t>
            </a:r>
            <a:endParaRPr sz="1500"/>
          </a:p>
          <a:p>
            <a:pPr indent="-323850" lvl="0" marL="457200" rtl="0" algn="l">
              <a:spcBef>
                <a:spcPts val="0"/>
              </a:spcBef>
              <a:spcAft>
                <a:spcPts val="0"/>
              </a:spcAft>
              <a:buSzPts val="1500"/>
              <a:buChar char="●"/>
            </a:pPr>
            <a:r>
              <a:rPr lang="en" sz="1500"/>
              <a:t>What does a timechain explorer do? </a:t>
            </a:r>
            <a:endParaRPr sz="1500"/>
          </a:p>
          <a:p>
            <a:pPr indent="-323850" lvl="0" marL="457200" rtl="0" algn="l">
              <a:spcBef>
                <a:spcPts val="0"/>
              </a:spcBef>
              <a:spcAft>
                <a:spcPts val="0"/>
              </a:spcAft>
              <a:buSzPts val="1500"/>
              <a:buChar char="●"/>
            </a:pPr>
            <a:r>
              <a:rPr lang="en" sz="1500"/>
              <a:t>Ways to utilize these explorers.</a:t>
            </a:r>
            <a:endParaRPr sz="1500"/>
          </a:p>
          <a:p>
            <a:pPr indent="-323850" lvl="0" marL="457200" rtl="0" algn="l">
              <a:spcBef>
                <a:spcPts val="0"/>
              </a:spcBef>
              <a:spcAft>
                <a:spcPts val="0"/>
              </a:spcAft>
              <a:buSzPts val="1500"/>
              <a:buChar char="●"/>
            </a:pPr>
            <a:r>
              <a:rPr lang="en" sz="1500"/>
              <a:t>Types of timechain explorers.</a:t>
            </a:r>
            <a:endParaRPr sz="1500"/>
          </a:p>
          <a:p>
            <a:pPr indent="-323850" lvl="1" marL="914400" rtl="0" algn="l">
              <a:spcBef>
                <a:spcPts val="0"/>
              </a:spcBef>
              <a:spcAft>
                <a:spcPts val="0"/>
              </a:spcAft>
              <a:buSzPts val="1500"/>
              <a:buChar char="○"/>
            </a:pPr>
            <a:r>
              <a:rPr lang="en" sz="1500"/>
              <a:t>Hosted</a:t>
            </a:r>
            <a:endParaRPr sz="1500"/>
          </a:p>
          <a:p>
            <a:pPr indent="-323850" lvl="1" marL="914400" rtl="0" algn="l">
              <a:spcBef>
                <a:spcPts val="0"/>
              </a:spcBef>
              <a:spcAft>
                <a:spcPts val="0"/>
              </a:spcAft>
              <a:buSzPts val="1500"/>
              <a:buChar char="○"/>
            </a:pPr>
            <a:r>
              <a:rPr lang="en" sz="1500"/>
              <a:t>Self Hosted</a:t>
            </a:r>
            <a:endParaRPr sz="1500"/>
          </a:p>
          <a:p>
            <a:pPr indent="-323850" lvl="0" marL="457200" rtl="0" algn="l">
              <a:spcBef>
                <a:spcPts val="0"/>
              </a:spcBef>
              <a:spcAft>
                <a:spcPts val="0"/>
              </a:spcAft>
              <a:buSzPts val="1500"/>
              <a:buChar char="●"/>
            </a:pPr>
            <a:r>
              <a:rPr lang="en" sz="1500"/>
              <a:t>Privacy.</a:t>
            </a:r>
            <a:endParaRPr sz="1500"/>
          </a:p>
        </p:txBody>
      </p:sp>
      <p:pic>
        <p:nvPicPr>
          <p:cNvPr id="81" name="Google Shape;81;p14"/>
          <p:cNvPicPr preferRelativeResize="0"/>
          <p:nvPr/>
        </p:nvPicPr>
        <p:blipFill>
          <a:blip r:embed="rId3">
            <a:alphaModFix/>
          </a:blip>
          <a:stretch>
            <a:fillRect/>
          </a:stretch>
        </p:blipFill>
        <p:spPr>
          <a:xfrm>
            <a:off x="1491944" y="2274225"/>
            <a:ext cx="1592375" cy="2415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1951500" y="575950"/>
            <a:ext cx="6770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a timechain explorer do?</a:t>
            </a:r>
            <a:endParaRPr/>
          </a:p>
        </p:txBody>
      </p:sp>
      <p:sp>
        <p:nvSpPr>
          <p:cNvPr id="87" name="Google Shape;87;p15"/>
          <p:cNvSpPr txBox="1"/>
          <p:nvPr>
            <p:ph idx="1" type="body"/>
          </p:nvPr>
        </p:nvSpPr>
        <p:spPr>
          <a:xfrm>
            <a:off x="2543175" y="1163450"/>
            <a:ext cx="6178800" cy="15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Definition:</a:t>
            </a:r>
            <a:endParaRPr b="1" sz="2100">
              <a:solidFill>
                <a:schemeClr val="dk1"/>
              </a:solidFill>
            </a:endParaRPr>
          </a:p>
          <a:p>
            <a:pPr indent="-317500" lvl="0" marL="457200" rtl="0" algn="l">
              <a:spcBef>
                <a:spcPts val="1600"/>
              </a:spcBef>
              <a:spcAft>
                <a:spcPts val="1200"/>
              </a:spcAft>
              <a:buSzPts val="1400"/>
              <a:buChar char="●"/>
            </a:pPr>
            <a:r>
              <a:rPr lang="en"/>
              <a:t>“A software for visualizing blocks, transactions, and blockchain network metrics (e.g., average transaction fees, hashrates, block size, block difficulty)” - nist.gov</a:t>
            </a:r>
            <a:endParaRPr/>
          </a:p>
        </p:txBody>
      </p:sp>
      <p:sp>
        <p:nvSpPr>
          <p:cNvPr id="88" name="Google Shape;88;p15"/>
          <p:cNvSpPr txBox="1"/>
          <p:nvPr/>
        </p:nvSpPr>
        <p:spPr>
          <a:xfrm>
            <a:off x="222388" y="3439250"/>
            <a:ext cx="2115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https://mempool.space showing various statistics regarding the timechain</a:t>
            </a:r>
            <a:endParaRPr sz="1100">
              <a:latin typeface="Lato"/>
              <a:ea typeface="Lato"/>
              <a:cs typeface="Lato"/>
              <a:sym typeface="Lato"/>
            </a:endParaRPr>
          </a:p>
        </p:txBody>
      </p:sp>
      <p:pic>
        <p:nvPicPr>
          <p:cNvPr id="89" name="Google Shape;89;p15"/>
          <p:cNvPicPr preferRelativeResize="0"/>
          <p:nvPr/>
        </p:nvPicPr>
        <p:blipFill>
          <a:blip r:embed="rId3">
            <a:alphaModFix/>
          </a:blip>
          <a:stretch>
            <a:fillRect/>
          </a:stretch>
        </p:blipFill>
        <p:spPr>
          <a:xfrm>
            <a:off x="387863" y="1323425"/>
            <a:ext cx="1784066" cy="1923100"/>
          </a:xfrm>
          <a:prstGeom prst="rect">
            <a:avLst/>
          </a:prstGeom>
          <a:noFill/>
          <a:ln>
            <a:noFill/>
          </a:ln>
        </p:spPr>
      </p:pic>
      <p:sp>
        <p:nvSpPr>
          <p:cNvPr id="90" name="Google Shape;90;p15"/>
          <p:cNvSpPr txBox="1"/>
          <p:nvPr>
            <p:ph idx="1" type="body"/>
          </p:nvPr>
        </p:nvSpPr>
        <p:spPr>
          <a:xfrm>
            <a:off x="2543175" y="2647125"/>
            <a:ext cx="6178800" cy="15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Notes: </a:t>
            </a:r>
            <a:endParaRPr b="1" sz="2100">
              <a:solidFill>
                <a:schemeClr val="dk1"/>
              </a:solidFill>
            </a:endParaRPr>
          </a:p>
          <a:p>
            <a:pPr indent="-317500" lvl="0" marL="457200" rtl="0" algn="l">
              <a:spcBef>
                <a:spcPts val="1600"/>
              </a:spcBef>
              <a:spcAft>
                <a:spcPts val="0"/>
              </a:spcAft>
              <a:buSzPts val="1400"/>
              <a:buChar char="●"/>
            </a:pPr>
            <a:r>
              <a:rPr lang="en"/>
              <a:t>Timechain explorers are just database browsers and visualizers.</a:t>
            </a:r>
            <a:endParaRPr/>
          </a:p>
          <a:p>
            <a:pPr indent="-317500" lvl="0" marL="457200" rtl="0" algn="l">
              <a:spcBef>
                <a:spcPts val="1200"/>
              </a:spcBef>
              <a:spcAft>
                <a:spcPts val="1200"/>
              </a:spcAft>
              <a:buSzPts val="1400"/>
              <a:buChar char="●"/>
            </a:pPr>
            <a:r>
              <a:rPr lang="en"/>
              <a:t>There are numerous explorers available to use each with their own strong points.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2114900" y="575950"/>
            <a:ext cx="6606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Ways to use timechain explorers.</a:t>
            </a:r>
            <a:endParaRPr sz="2900"/>
          </a:p>
        </p:txBody>
      </p:sp>
      <p:sp>
        <p:nvSpPr>
          <p:cNvPr id="96" name="Google Shape;96;p16"/>
          <p:cNvSpPr txBox="1"/>
          <p:nvPr>
            <p:ph idx="1" type="body"/>
          </p:nvPr>
        </p:nvSpPr>
        <p:spPr>
          <a:xfrm>
            <a:off x="2400250" y="1306775"/>
            <a:ext cx="6556200" cy="32982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To view pending transactions.</a:t>
            </a:r>
            <a:endParaRPr sz="2700"/>
          </a:p>
          <a:p>
            <a:pPr indent="-400050" lvl="0" marL="457200" rtl="0" algn="l">
              <a:spcBef>
                <a:spcPts val="0"/>
              </a:spcBef>
              <a:spcAft>
                <a:spcPts val="0"/>
              </a:spcAft>
              <a:buSzPts val="2700"/>
              <a:buChar char="●"/>
            </a:pPr>
            <a:r>
              <a:rPr lang="en" sz="2700"/>
              <a:t>To check the balances of addresses.</a:t>
            </a:r>
            <a:endParaRPr sz="2700"/>
          </a:p>
          <a:p>
            <a:pPr indent="-400050" lvl="0" marL="457200" rtl="0" algn="l">
              <a:spcBef>
                <a:spcPts val="0"/>
              </a:spcBef>
              <a:spcAft>
                <a:spcPts val="0"/>
              </a:spcAft>
              <a:buSzPts val="2700"/>
              <a:buChar char="●"/>
            </a:pPr>
            <a:r>
              <a:rPr lang="en" sz="2700"/>
              <a:t>Monitor incoming blocks.</a:t>
            </a:r>
            <a:endParaRPr sz="2700"/>
          </a:p>
          <a:p>
            <a:pPr indent="-400050" lvl="0" marL="457200" rtl="0" algn="l">
              <a:spcBef>
                <a:spcPts val="0"/>
              </a:spcBef>
              <a:spcAft>
                <a:spcPts val="0"/>
              </a:spcAft>
              <a:buSzPts val="2700"/>
              <a:buChar char="●"/>
            </a:pPr>
            <a:r>
              <a:rPr lang="en" sz="2700"/>
              <a:t>Fee estimation.</a:t>
            </a:r>
            <a:endParaRPr sz="2700"/>
          </a:p>
          <a:p>
            <a:pPr indent="-400050" lvl="0" marL="457200" rtl="0" algn="l">
              <a:spcBef>
                <a:spcPts val="0"/>
              </a:spcBef>
              <a:spcAft>
                <a:spcPts val="0"/>
              </a:spcAft>
              <a:buSzPts val="2700"/>
              <a:buChar char="●"/>
            </a:pPr>
            <a:r>
              <a:rPr lang="en" sz="2700"/>
              <a:t>Current mempool size</a:t>
            </a:r>
            <a:endParaRPr sz="2700"/>
          </a:p>
          <a:p>
            <a:pPr indent="-400050" lvl="0" marL="457200" rtl="0" algn="l">
              <a:spcBef>
                <a:spcPts val="0"/>
              </a:spcBef>
              <a:spcAft>
                <a:spcPts val="0"/>
              </a:spcAft>
              <a:buSzPts val="2700"/>
              <a:buChar char="●"/>
            </a:pPr>
            <a:r>
              <a:rPr lang="en" sz="2700"/>
              <a:t>Chainalysis</a:t>
            </a:r>
            <a:endParaRPr sz="2700"/>
          </a:p>
        </p:txBody>
      </p:sp>
      <p:pic>
        <p:nvPicPr>
          <p:cNvPr id="97" name="Google Shape;97;p16"/>
          <p:cNvPicPr preferRelativeResize="0"/>
          <p:nvPr/>
        </p:nvPicPr>
        <p:blipFill>
          <a:blip r:embed="rId3">
            <a:alphaModFix/>
          </a:blip>
          <a:stretch>
            <a:fillRect/>
          </a:stretch>
        </p:blipFill>
        <p:spPr>
          <a:xfrm>
            <a:off x="152400" y="1363750"/>
            <a:ext cx="2095451" cy="2353060"/>
          </a:xfrm>
          <a:prstGeom prst="rect">
            <a:avLst/>
          </a:prstGeom>
          <a:noFill/>
          <a:ln>
            <a:noFill/>
          </a:ln>
        </p:spPr>
      </p:pic>
      <p:sp>
        <p:nvSpPr>
          <p:cNvPr id="98" name="Google Shape;98;p16"/>
          <p:cNvSpPr txBox="1"/>
          <p:nvPr/>
        </p:nvSpPr>
        <p:spPr>
          <a:xfrm>
            <a:off x="242650" y="3716800"/>
            <a:ext cx="200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Blockchair.com statistics </a:t>
            </a:r>
            <a:endParaRPr sz="13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2455425" y="575950"/>
            <a:ext cx="6266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Getting the </a:t>
            </a:r>
            <a:r>
              <a:rPr lang="en" sz="2800"/>
              <a:t>status</a:t>
            </a:r>
            <a:r>
              <a:rPr lang="en" sz="2800"/>
              <a:t> of a transaction?</a:t>
            </a:r>
            <a:endParaRPr sz="2800"/>
          </a:p>
        </p:txBody>
      </p:sp>
      <p:sp>
        <p:nvSpPr>
          <p:cNvPr id="104" name="Google Shape;104;p17"/>
          <p:cNvSpPr txBox="1"/>
          <p:nvPr>
            <p:ph idx="1" type="body"/>
          </p:nvPr>
        </p:nvSpPr>
        <p:spPr>
          <a:xfrm>
            <a:off x="2539325" y="1135150"/>
            <a:ext cx="6266400" cy="3241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If </a:t>
            </a:r>
            <a:r>
              <a:rPr lang="en" sz="1600"/>
              <a:t>you</a:t>
            </a:r>
            <a:r>
              <a:rPr lang="en" sz="1600"/>
              <a:t> are ever wondering what the status of a transaction is then you can type the ‘TXID’ into one of these </a:t>
            </a:r>
            <a:r>
              <a:rPr lang="en" sz="1600"/>
              <a:t>explorers</a:t>
            </a:r>
            <a:r>
              <a:rPr lang="en" sz="1600"/>
              <a:t> and it will return many of the most important pieces of </a:t>
            </a:r>
            <a:r>
              <a:rPr lang="en" sz="1600"/>
              <a:t>information</a:t>
            </a:r>
            <a:r>
              <a:rPr lang="en" sz="1600"/>
              <a:t> such as … </a:t>
            </a:r>
            <a:endParaRPr sz="1600"/>
          </a:p>
          <a:p>
            <a:pPr indent="-330200" lvl="1" marL="914400" rtl="0" algn="l">
              <a:lnSpc>
                <a:spcPct val="115000"/>
              </a:lnSpc>
              <a:spcBef>
                <a:spcPts val="0"/>
              </a:spcBef>
              <a:spcAft>
                <a:spcPts val="0"/>
              </a:spcAft>
              <a:buSzPts val="1600"/>
              <a:buChar char="○"/>
            </a:pPr>
            <a:r>
              <a:rPr lang="en" sz="1600"/>
              <a:t>Pending or confirmed.</a:t>
            </a:r>
            <a:endParaRPr sz="1600"/>
          </a:p>
          <a:p>
            <a:pPr indent="-330200" lvl="1" marL="914400" rtl="0" algn="l">
              <a:spcBef>
                <a:spcPts val="0"/>
              </a:spcBef>
              <a:spcAft>
                <a:spcPts val="0"/>
              </a:spcAft>
              <a:buSzPts val="1600"/>
              <a:buChar char="○"/>
            </a:pPr>
            <a:r>
              <a:rPr lang="en" sz="1600"/>
              <a:t>Amount of bitcoin transacted.</a:t>
            </a:r>
            <a:endParaRPr sz="1600"/>
          </a:p>
          <a:p>
            <a:pPr indent="-330200" lvl="1" marL="914400" rtl="0" algn="l">
              <a:spcBef>
                <a:spcPts val="0"/>
              </a:spcBef>
              <a:spcAft>
                <a:spcPts val="0"/>
              </a:spcAft>
              <a:buSzPts val="1600"/>
              <a:buChar char="○"/>
            </a:pPr>
            <a:r>
              <a:rPr lang="en" sz="1600"/>
              <a:t>The address those bitcoins went to.</a:t>
            </a:r>
            <a:endParaRPr sz="1600"/>
          </a:p>
        </p:txBody>
      </p:sp>
      <p:pic>
        <p:nvPicPr>
          <p:cNvPr id="105" name="Google Shape;105;p17"/>
          <p:cNvPicPr preferRelativeResize="0"/>
          <p:nvPr/>
        </p:nvPicPr>
        <p:blipFill>
          <a:blip r:embed="rId3">
            <a:alphaModFix/>
          </a:blip>
          <a:stretch>
            <a:fillRect/>
          </a:stretch>
        </p:blipFill>
        <p:spPr>
          <a:xfrm>
            <a:off x="142150" y="727325"/>
            <a:ext cx="2234525" cy="2528442"/>
          </a:xfrm>
          <a:prstGeom prst="rect">
            <a:avLst/>
          </a:prstGeom>
          <a:noFill/>
          <a:ln>
            <a:noFill/>
          </a:ln>
        </p:spPr>
      </p:pic>
      <p:sp>
        <p:nvSpPr>
          <p:cNvPr id="106" name="Google Shape;106;p17"/>
          <p:cNvSpPr txBox="1"/>
          <p:nvPr/>
        </p:nvSpPr>
        <p:spPr>
          <a:xfrm>
            <a:off x="212263" y="3255775"/>
            <a:ext cx="209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An example of a transactions inputs and outputs as seen on the blockstream block explorer. </a:t>
            </a:r>
            <a:endParaRPr sz="10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Viewing</a:t>
            </a:r>
            <a:r>
              <a:rPr lang="en" sz="2900"/>
              <a:t> the balance of an address</a:t>
            </a:r>
            <a:endParaRPr sz="2900"/>
          </a:p>
        </p:txBody>
      </p:sp>
      <p:sp>
        <p:nvSpPr>
          <p:cNvPr id="112" name="Google Shape;112;p18"/>
          <p:cNvSpPr txBox="1"/>
          <p:nvPr>
            <p:ph idx="2" type="body"/>
          </p:nvPr>
        </p:nvSpPr>
        <p:spPr>
          <a:xfrm>
            <a:off x="2498750" y="1355175"/>
            <a:ext cx="6321600" cy="3254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Copy the address you want to view</a:t>
            </a:r>
            <a:endParaRPr sz="1600"/>
          </a:p>
          <a:p>
            <a:pPr indent="-330200" lvl="0" marL="457200" rtl="0" algn="l">
              <a:spcBef>
                <a:spcPts val="0"/>
              </a:spcBef>
              <a:spcAft>
                <a:spcPts val="0"/>
              </a:spcAft>
              <a:buSzPts val="1600"/>
              <a:buAutoNum type="arabicPeriod"/>
            </a:pPr>
            <a:r>
              <a:rPr lang="en" sz="1600"/>
              <a:t>Paste it into the seachbar of a timechain explorer</a:t>
            </a:r>
            <a:endParaRPr sz="1600"/>
          </a:p>
          <a:p>
            <a:pPr indent="-330200" lvl="0" marL="457200" rtl="0" algn="l">
              <a:spcBef>
                <a:spcPts val="0"/>
              </a:spcBef>
              <a:spcAft>
                <a:spcPts val="0"/>
              </a:spcAft>
              <a:buSzPts val="1600"/>
              <a:buAutoNum type="arabicPeriod"/>
            </a:pPr>
            <a:r>
              <a:rPr lang="en" sz="1600"/>
              <a:t>Tap/Click the search icon</a:t>
            </a:r>
            <a:endParaRPr sz="1600"/>
          </a:p>
        </p:txBody>
      </p:sp>
      <p:pic>
        <p:nvPicPr>
          <p:cNvPr id="113" name="Google Shape;113;p18"/>
          <p:cNvPicPr preferRelativeResize="0"/>
          <p:nvPr/>
        </p:nvPicPr>
        <p:blipFill>
          <a:blip r:embed="rId3">
            <a:alphaModFix/>
          </a:blip>
          <a:stretch>
            <a:fillRect/>
          </a:stretch>
        </p:blipFill>
        <p:spPr>
          <a:xfrm>
            <a:off x="206300" y="874625"/>
            <a:ext cx="2193950" cy="2659240"/>
          </a:xfrm>
          <a:prstGeom prst="rect">
            <a:avLst/>
          </a:prstGeom>
          <a:noFill/>
          <a:ln>
            <a:noFill/>
          </a:ln>
        </p:spPr>
      </p:pic>
      <p:sp>
        <p:nvSpPr>
          <p:cNvPr id="114" name="Google Shape;114;p18"/>
          <p:cNvSpPr txBox="1"/>
          <p:nvPr/>
        </p:nvSpPr>
        <p:spPr>
          <a:xfrm>
            <a:off x="161375" y="3630700"/>
            <a:ext cx="219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 bitcoin address and the transactions </a:t>
            </a:r>
            <a:r>
              <a:rPr lang="en">
                <a:latin typeface="Lato"/>
                <a:ea typeface="Lato"/>
                <a:cs typeface="Lato"/>
                <a:sym typeface="Lato"/>
              </a:rPr>
              <a:t>associated</a:t>
            </a:r>
            <a:r>
              <a:rPr lang="en">
                <a:latin typeface="Lato"/>
                <a:ea typeface="Lato"/>
                <a:cs typeface="Lato"/>
                <a:sym typeface="Lato"/>
              </a:rPr>
              <a:t> with it. </a:t>
            </a:r>
            <a:endParaRPr>
              <a:latin typeface="Lato"/>
              <a:ea typeface="Lato"/>
              <a:cs typeface="Lato"/>
              <a:sym typeface="Lato"/>
            </a:endParaRPr>
          </a:p>
        </p:txBody>
      </p:sp>
      <p:pic>
        <p:nvPicPr>
          <p:cNvPr id="115" name="Google Shape;115;p18"/>
          <p:cNvPicPr preferRelativeResize="0"/>
          <p:nvPr/>
        </p:nvPicPr>
        <p:blipFill>
          <a:blip r:embed="rId4">
            <a:alphaModFix/>
          </a:blip>
          <a:stretch>
            <a:fillRect/>
          </a:stretch>
        </p:blipFill>
        <p:spPr>
          <a:xfrm>
            <a:off x="2766025" y="2404197"/>
            <a:ext cx="5590050" cy="147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2554250" y="5964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Types of timechain </a:t>
            </a:r>
            <a:r>
              <a:rPr lang="en" sz="2400"/>
              <a:t>explorers - Hosted</a:t>
            </a:r>
            <a:endParaRPr sz="2400"/>
          </a:p>
        </p:txBody>
      </p:sp>
      <p:sp>
        <p:nvSpPr>
          <p:cNvPr id="121" name="Google Shape;121;p19"/>
          <p:cNvSpPr txBox="1"/>
          <p:nvPr/>
        </p:nvSpPr>
        <p:spPr>
          <a:xfrm>
            <a:off x="2554250" y="1078650"/>
            <a:ext cx="58929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Hosted Explorers - These are explorers that aren’t contained on your own network and as such pose privacy concerns.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u="sng">
                <a:solidFill>
                  <a:schemeClr val="hlink"/>
                </a:solidFill>
                <a:latin typeface="Lato"/>
                <a:ea typeface="Lato"/>
                <a:cs typeface="Lato"/>
                <a:sym typeface="Lato"/>
                <a:hlinkClick r:id="rId3"/>
              </a:rPr>
              <a:t>https://mempool.space/</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u="sng">
                <a:solidFill>
                  <a:schemeClr val="hlink"/>
                </a:solidFill>
                <a:latin typeface="Lato"/>
                <a:ea typeface="Lato"/>
                <a:cs typeface="Lato"/>
                <a:sym typeface="Lato"/>
                <a:hlinkClick r:id="rId4"/>
              </a:rPr>
              <a:t>https://blockstream.info/</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u="sng">
                <a:solidFill>
                  <a:schemeClr val="hlink"/>
                </a:solidFill>
                <a:latin typeface="Lato"/>
                <a:ea typeface="Lato"/>
                <a:cs typeface="Lato"/>
                <a:sym typeface="Lato"/>
                <a:hlinkClick r:id="rId5"/>
              </a:rPr>
              <a:t>https://blockchair.com/</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u="sng">
                <a:solidFill>
                  <a:schemeClr val="hlink"/>
                </a:solidFill>
                <a:latin typeface="Lato"/>
                <a:ea typeface="Lato"/>
                <a:cs typeface="Lato"/>
                <a:sym typeface="Lato"/>
                <a:hlinkClick r:id="rId6"/>
              </a:rPr>
              <a:t>https://www.blockchain.com/</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u="sng">
                <a:solidFill>
                  <a:schemeClr val="hlink"/>
                </a:solidFill>
                <a:latin typeface="Lato"/>
                <a:ea typeface="Lato"/>
                <a:cs typeface="Lato"/>
                <a:sym typeface="Lato"/>
                <a:hlinkClick r:id="rId7"/>
              </a:rPr>
              <a:t>https://btcscan.org/</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These timechain explorers can  collect information such as IP Address, Terms you have searched for such as addresses and TXID’s, and the times these events are </a:t>
            </a:r>
            <a:r>
              <a:rPr lang="en">
                <a:latin typeface="Lato"/>
                <a:ea typeface="Lato"/>
                <a:cs typeface="Lato"/>
                <a:sym typeface="Lato"/>
              </a:rPr>
              <a:t>occuring. This isn’t inherently bad but does pose a privacy risk.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There is also a risk that the node these services operate on may not be up to date or information may be manipulated. </a:t>
            </a:r>
            <a:endParaRPr>
              <a:latin typeface="Lato"/>
              <a:ea typeface="Lato"/>
              <a:cs typeface="Lato"/>
              <a:sym typeface="Lato"/>
            </a:endParaRPr>
          </a:p>
        </p:txBody>
      </p:sp>
      <p:pic>
        <p:nvPicPr>
          <p:cNvPr id="122" name="Google Shape;122;p19"/>
          <p:cNvPicPr preferRelativeResize="0"/>
          <p:nvPr/>
        </p:nvPicPr>
        <p:blipFill>
          <a:blip r:embed="rId8">
            <a:alphaModFix/>
          </a:blip>
          <a:stretch>
            <a:fillRect/>
          </a:stretch>
        </p:blipFill>
        <p:spPr>
          <a:xfrm>
            <a:off x="223175" y="799750"/>
            <a:ext cx="2249452" cy="2682901"/>
          </a:xfrm>
          <a:prstGeom prst="rect">
            <a:avLst/>
          </a:prstGeom>
          <a:noFill/>
          <a:ln>
            <a:noFill/>
          </a:ln>
        </p:spPr>
      </p:pic>
      <p:sp>
        <p:nvSpPr>
          <p:cNvPr id="123" name="Google Shape;123;p19"/>
          <p:cNvSpPr txBox="1"/>
          <p:nvPr/>
        </p:nvSpPr>
        <p:spPr>
          <a:xfrm>
            <a:off x="223175" y="3600950"/>
            <a:ext cx="228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Blocksteam Explorer is a hosted service.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2194975" y="575950"/>
            <a:ext cx="6526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400"/>
              <a:t>Types of timechain explorers - Self Hosted</a:t>
            </a:r>
            <a:endParaRPr sz="2400"/>
          </a:p>
          <a:p>
            <a:pPr indent="0" lvl="0" marL="0" rtl="0" algn="l">
              <a:spcBef>
                <a:spcPts val="0"/>
              </a:spcBef>
              <a:spcAft>
                <a:spcPts val="0"/>
              </a:spcAft>
              <a:buNone/>
            </a:pPr>
            <a:r>
              <a:t/>
            </a:r>
            <a:endParaRPr/>
          </a:p>
        </p:txBody>
      </p:sp>
      <p:sp>
        <p:nvSpPr>
          <p:cNvPr id="129" name="Google Shape;129;p20"/>
          <p:cNvSpPr txBox="1"/>
          <p:nvPr>
            <p:ph idx="1" type="body"/>
          </p:nvPr>
        </p:nvSpPr>
        <p:spPr>
          <a:xfrm>
            <a:off x="2319372" y="1211350"/>
            <a:ext cx="6278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Self Hosted Solutions - These are </a:t>
            </a:r>
            <a:r>
              <a:rPr lang="en"/>
              <a:t>blockchain explorers that run on top of your Bitcoin Core node. As such the contents become trustless and privacy concerns are mitigated since all information stays on the your local network.</a:t>
            </a:r>
            <a:endParaRPr/>
          </a:p>
          <a:p>
            <a:pPr indent="-304800" lvl="1" marL="914400" rtl="0" algn="l">
              <a:spcBef>
                <a:spcPts val="0"/>
              </a:spcBef>
              <a:spcAft>
                <a:spcPts val="0"/>
              </a:spcAft>
              <a:buSzPts val="1200"/>
              <a:buChar char="○"/>
            </a:pPr>
            <a:r>
              <a:rPr lang="en" u="sng">
                <a:solidFill>
                  <a:schemeClr val="hlink"/>
                </a:solidFill>
                <a:hlinkClick r:id="rId3"/>
              </a:rPr>
              <a:t>https://github.com/janoside/btc-rpc-explorer</a:t>
            </a:r>
            <a:r>
              <a:rPr lang="en"/>
              <a:t> </a:t>
            </a:r>
            <a:endParaRPr/>
          </a:p>
          <a:p>
            <a:pPr indent="-304800" lvl="1" marL="914400" rtl="0" algn="l">
              <a:spcBef>
                <a:spcPts val="0"/>
              </a:spcBef>
              <a:spcAft>
                <a:spcPts val="0"/>
              </a:spcAft>
              <a:buSzPts val="1200"/>
              <a:buChar char="○"/>
            </a:pPr>
            <a:r>
              <a:rPr lang="en" u="sng">
                <a:solidFill>
                  <a:schemeClr val="hlink"/>
                </a:solidFill>
                <a:hlinkClick r:id="rId4"/>
              </a:rPr>
              <a:t>https://github.com/mempool/mempool</a:t>
            </a:r>
            <a:r>
              <a:rPr lang="en"/>
              <a:t>  (mempool.space)</a:t>
            </a:r>
            <a:endParaRPr/>
          </a:p>
          <a:p>
            <a:pPr indent="-304800" lvl="1" marL="914400" rtl="0" algn="l">
              <a:spcBef>
                <a:spcPts val="0"/>
              </a:spcBef>
              <a:spcAft>
                <a:spcPts val="0"/>
              </a:spcAft>
              <a:buSzPts val="1200"/>
              <a:buChar char="○"/>
            </a:pPr>
            <a:r>
              <a:rPr lang="en"/>
              <a:t>Sparrow + Electrum Personal Server</a:t>
            </a:r>
            <a:endParaRPr/>
          </a:p>
          <a:p>
            <a:pPr indent="0" lvl="0" marL="914400" rtl="0" algn="l">
              <a:spcBef>
                <a:spcPts val="1600"/>
              </a:spcBef>
              <a:spcAft>
                <a:spcPts val="0"/>
              </a:spcAft>
              <a:buNone/>
            </a:pPr>
            <a:r>
              <a:t/>
            </a:r>
            <a:endParaRPr/>
          </a:p>
          <a:p>
            <a:pPr indent="-317500" lvl="0" marL="457200" rtl="0" algn="l">
              <a:spcBef>
                <a:spcPts val="1600"/>
              </a:spcBef>
              <a:spcAft>
                <a:spcPts val="0"/>
              </a:spcAft>
              <a:buSzPts val="1400"/>
              <a:buChar char="●"/>
            </a:pPr>
            <a:r>
              <a:rPr lang="en"/>
              <a:t>These solutions are harder to implement but provide a huge payoff for privacy, accuracy, and sovereignty. </a:t>
            </a:r>
            <a:endParaRPr/>
          </a:p>
        </p:txBody>
      </p:sp>
      <p:pic>
        <p:nvPicPr>
          <p:cNvPr id="130" name="Google Shape;130;p20"/>
          <p:cNvPicPr preferRelativeResize="0"/>
          <p:nvPr/>
        </p:nvPicPr>
        <p:blipFill>
          <a:blip r:embed="rId5">
            <a:alphaModFix/>
          </a:blip>
          <a:stretch>
            <a:fillRect/>
          </a:stretch>
        </p:blipFill>
        <p:spPr>
          <a:xfrm>
            <a:off x="223051" y="1331275"/>
            <a:ext cx="2149476" cy="1492626"/>
          </a:xfrm>
          <a:prstGeom prst="rect">
            <a:avLst/>
          </a:prstGeom>
          <a:noFill/>
          <a:ln>
            <a:noFill/>
          </a:ln>
        </p:spPr>
      </p:pic>
      <p:sp>
        <p:nvSpPr>
          <p:cNvPr id="131" name="Google Shape;131;p20"/>
          <p:cNvSpPr txBox="1"/>
          <p:nvPr/>
        </p:nvSpPr>
        <p:spPr>
          <a:xfrm>
            <a:off x="253938" y="2884400"/>
            <a:ext cx="208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Sparrow wallet showing </a:t>
            </a:r>
            <a:r>
              <a:rPr lang="en">
                <a:latin typeface="Lato"/>
                <a:ea typeface="Lato"/>
                <a:cs typeface="Lato"/>
                <a:sym typeface="Lato"/>
              </a:rPr>
              <a:t>transaction</a:t>
            </a:r>
            <a:r>
              <a:rPr lang="en">
                <a:latin typeface="Lato"/>
                <a:ea typeface="Lato"/>
                <a:cs typeface="Lato"/>
                <a:sym typeface="Lato"/>
              </a:rPr>
              <a:t> details.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a:t>
            </a:r>
            <a:endParaRPr/>
          </a:p>
        </p:txBody>
      </p:sp>
      <p:sp>
        <p:nvSpPr>
          <p:cNvPr id="137" name="Google Shape;137;p21"/>
          <p:cNvSpPr txBox="1"/>
          <p:nvPr>
            <p:ph idx="1" type="body"/>
          </p:nvPr>
        </p:nvSpPr>
        <p:spPr>
          <a:xfrm>
            <a:off x="2486025" y="1602675"/>
            <a:ext cx="6212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If you don’t want anyone to know what addresses or transactions you have taken interest and checked the details of don’t use websites. Use a self hosted solution that runs on top of your node.</a:t>
            </a:r>
            <a:endParaRPr/>
          </a:p>
          <a:p>
            <a:pPr indent="-317500" lvl="0" marL="457200" rtl="0" algn="l">
              <a:spcBef>
                <a:spcPts val="0"/>
              </a:spcBef>
              <a:spcAft>
                <a:spcPts val="0"/>
              </a:spcAft>
              <a:buSzPts val="1400"/>
              <a:buChar char="●"/>
            </a:pPr>
            <a:r>
              <a:rPr lang="en"/>
              <a:t>Using web services isn’t </a:t>
            </a:r>
            <a:r>
              <a:rPr lang="en"/>
              <a:t>inherently</a:t>
            </a:r>
            <a:r>
              <a:rPr lang="en"/>
              <a:t> bad </a:t>
            </a:r>
            <a:r>
              <a:rPr lang="en"/>
              <a:t>because</a:t>
            </a:r>
            <a:r>
              <a:rPr lang="en"/>
              <a:t> they are incredibly </a:t>
            </a:r>
            <a:r>
              <a:rPr lang="en"/>
              <a:t>convenient to use in a pinch.</a:t>
            </a:r>
            <a:endParaRPr/>
          </a:p>
          <a:p>
            <a:pPr indent="-317500" lvl="0" marL="457200" rtl="0" algn="l">
              <a:spcBef>
                <a:spcPts val="0"/>
              </a:spcBef>
              <a:spcAft>
                <a:spcPts val="0"/>
              </a:spcAft>
              <a:buSzPts val="1400"/>
              <a:buChar char="●"/>
            </a:pPr>
            <a:r>
              <a:rPr lang="en"/>
              <a:t>Almost all mobile wallets will connect to a hosted timechain explorer service to get the information of addresses and transactions. This is because mobile wallets don’t have the space to hold the entire timechain. </a:t>
            </a:r>
            <a:endParaRPr/>
          </a:p>
          <a:p>
            <a:pPr indent="-317500" lvl="0" marL="457200" rtl="0" algn="l">
              <a:spcBef>
                <a:spcPts val="0"/>
              </a:spcBef>
              <a:spcAft>
                <a:spcPts val="0"/>
              </a:spcAft>
              <a:buSzPts val="1400"/>
              <a:buChar char="●"/>
            </a:pPr>
            <a:r>
              <a:rPr lang="en"/>
              <a:t>There are mobile wallets that can connect to your node to provide additional privacy. ‘ZEUS’</a:t>
            </a:r>
            <a:endParaRPr/>
          </a:p>
        </p:txBody>
      </p:sp>
      <p:pic>
        <p:nvPicPr>
          <p:cNvPr id="138" name="Google Shape;138;p21"/>
          <p:cNvPicPr preferRelativeResize="0"/>
          <p:nvPr/>
        </p:nvPicPr>
        <p:blipFill>
          <a:blip r:embed="rId3">
            <a:alphaModFix/>
          </a:blip>
          <a:stretch>
            <a:fillRect/>
          </a:stretch>
        </p:blipFill>
        <p:spPr>
          <a:xfrm>
            <a:off x="192750" y="837125"/>
            <a:ext cx="2095449" cy="37679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